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notesSlides/_rels/notesSlide2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9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jpeg" ContentType="image/jpeg"/>
  <Override PartName="/ppt/media/image16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modifier le format des notes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&lt;en-tête&gt;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1791B8B4-0A2C-4A87-9D65-64FA70FA9B4B}" type="slidenum"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560" cy="4809960"/>
          </a:xfrm>
          <a:prstGeom prst="rect">
            <a:avLst/>
          </a:prstGeom>
        </p:spPr>
        <p:txBody>
          <a:bodyPr lIns="0" rIns="0" tIns="0" bIns="0"/>
          <a:p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6" name="CustomShape 2"/>
          <p:cNvSpPr/>
          <p:nvPr/>
        </p:nvSpPr>
        <p:spPr>
          <a:xfrm>
            <a:off x="4278960" y="10157400"/>
            <a:ext cx="3279600" cy="53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100000"/>
              </a:lnSpc>
            </a:pPr>
            <a:fld id="{A0B284DE-023E-44F8-A0E9-99A435EAF613}" type="slidenum"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3A0CCAD0-FD4C-4DEC-B60C-CC61B4A83D4D}" type="slidenum">
              <a:rPr b="0"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1143000" y="685800"/>
            <a:ext cx="4570560" cy="34275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3080" cy="41101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CustomShape 4"/>
          <p:cNvSpPr/>
          <p:nvPr/>
        </p:nvSpPr>
        <p:spPr>
          <a:xfrm>
            <a:off x="3886200" y="868680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6E11FD5B-9102-4EBE-9B88-023C4EA202F5}" type="slidenum">
              <a:rPr b="0" lang="fr-F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S Gothic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BAEB8057-66BA-4B35-BF72-20C99F86ACE9}" type="slidenum">
              <a:rPr b="0"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1143000" y="685800"/>
            <a:ext cx="4570560" cy="34275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3080" cy="41101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CustomShape 4"/>
          <p:cNvSpPr/>
          <p:nvPr/>
        </p:nvSpPr>
        <p:spPr>
          <a:xfrm>
            <a:off x="3886200" y="868680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9DA29E15-071E-4B10-9F0B-D6F958E324CF}" type="slidenum">
              <a:rPr b="0" lang="fr-F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S Gothic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7CCFBC2B-0430-4275-888B-DB53A759A5DE}" type="slidenum">
              <a:rPr b="0"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CustomShape 2"/>
          <p:cNvSpPr/>
          <p:nvPr/>
        </p:nvSpPr>
        <p:spPr>
          <a:xfrm>
            <a:off x="1143000" y="685800"/>
            <a:ext cx="4570560" cy="34275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3080" cy="41101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CustomShape 4"/>
          <p:cNvSpPr/>
          <p:nvPr/>
        </p:nvSpPr>
        <p:spPr>
          <a:xfrm>
            <a:off x="3886200" y="868680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B67E4E1B-6E96-4B67-846D-F1B42AF52BA5}" type="slidenum">
              <a:rPr b="0" lang="fr-F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S Gothic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96DA04CF-D2F7-42C6-9BA0-F9CB2FB076DD}" type="slidenum">
              <a:rPr b="0"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1143000" y="685800"/>
            <a:ext cx="4570560" cy="34275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3080" cy="41101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CustomShape 4"/>
          <p:cNvSpPr/>
          <p:nvPr/>
        </p:nvSpPr>
        <p:spPr>
          <a:xfrm>
            <a:off x="3886200" y="868680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FF70B711-E55A-4860-AC77-EC854377A9F8}" type="slidenum">
              <a:rPr b="0" lang="fr-F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S Gothic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1B925E93-2155-4A17-9AFD-CF3D8596A6E0}" type="slidenum">
              <a:rPr b="0"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1143000" y="685800"/>
            <a:ext cx="4570560" cy="34275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3080" cy="41101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" name="CustomShape 4"/>
          <p:cNvSpPr/>
          <p:nvPr/>
        </p:nvSpPr>
        <p:spPr>
          <a:xfrm>
            <a:off x="3886200" y="868680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FDB54663-A8D2-4655-8615-70B313D2AE7A}" type="slidenum">
              <a:rPr b="0" lang="fr-F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S Gothic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hyperlink" Target="https://www.google.com/url?sa=t&amp;rct=j&amp;q=&amp;esrc=s&amp;source=web&amp;cd=6&amp;cad=rja&amp;uact=8&amp;ved=2ahUKEwiMlbjI9PbkAhVSxYUKHXAdDqUQFjAFegQIBhAB&amp;url=http://eduscol.education.fr/cid58551/troisieme-phase-de-generalisation-de-l-education-au-developpement-durable-la-circulaire-de-2011.html&amp;usg=AOvVaw1mmUCuGi870mJKDHmjTJbL" TargetMode="External"/><Relationship Id="rId2" Type="http://schemas.openxmlformats.org/officeDocument/2006/relationships/hyperlink" Target="https://www.google.com/url?sa=t&amp;rct=j&amp;q=&amp;esrc=s&amp;source=web&amp;cd=6&amp;cad=rja&amp;uact=8&amp;ved=2ahUKEwiMlbjI9PbkAhVSxYUKHXAdDqUQFjAFegQIBhAB&amp;url=http://eduscol.education.fr/cid58551/troisieme-phase-de-generalisation-de-l-education-au-developpement-durable-la-circulaire-de-2011.html&amp;usg=AOvVaw1mmUCuGi870mJKDHmjTJbL" TargetMode="External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hyperlink" Target="https://www.education.gouv.fr/pid285/bulletin_officiel.html?cid_bo=73193" TargetMode="External"/><Relationship Id="rId2" Type="http://schemas.openxmlformats.org/officeDocument/2006/relationships/hyperlink" Target="https://www.google.com/url?sa=t&amp;rct=j&amp;q=&amp;esrc=s&amp;source=web&amp;cd=1&amp;cad=rja&amp;uact=8&amp;ved=2ahUKEwii1P7l9PbkAhUC3hoKHfPVCBoQFjAAegQIABAB&amp;url=http://www.education.gouv.fr/pid285/bulletin_officiel.html?cid_bo%3D85723&amp;usg=AOvVaw0lDW9Fp6l6iMCHhXkFQCt9" TargetMode="External"/><Relationship Id="rId3" Type="http://schemas.openxmlformats.org/officeDocument/2006/relationships/hyperlink" Target="https://www.google.com/url?sa=t&amp;rct=j&amp;q=&amp;esrc=s&amp;source=web&amp;cd=1&amp;cad=rja&amp;uact=8&amp;ved=2ahUKEwii1P7l9PbkAhUC3hoKHfPVCBoQFjAAegQIABAB&amp;url=http://www.education.gouv.fr/pid285/bulletin_officiel.html?cid_bo%3D85723&amp;usg=AOvVaw0lDW9Fp6l6iMCHhXkFQCt9" TargetMode="External"/><Relationship Id="rId4" Type="http://schemas.openxmlformats.org/officeDocument/2006/relationships/hyperlink" Target="https://www.google.com/url?sa=t&amp;rct=j&amp;q=&amp;esrc=s&amp;source=web&amp;cd=1&amp;cad=rja&amp;uact=8&amp;ved=2ahUKEwii1P7l9PbkAhUC3hoKHfPVCBoQFjAAegQIABAB&amp;url=http://www.education.gouv.fr/pid285/bulletin_officiel.html?cid_bo%3D85723&amp;usg=AOvVaw0lDW9Fp6l6iMCHhXkFQCt9" TargetMode="External"/><Relationship Id="rId5" Type="http://schemas.openxmlformats.org/officeDocument/2006/relationships/image" Target="../media/image14.png"/><Relationship Id="rId6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hyperlink" Target="https://www.google.com/url?sa=t&amp;rct=j&amp;q=&amp;esrc=s&amp;source=web&amp;cd=1&amp;cad=rja&amp;uact=8&amp;ved=2ahUKEwiMlbjI9PbkAhVSxYUKHXAdDqUQFjAAegQIABAB&amp;url=https://www.education.gouv.fr/pid285/bulletin_officiel.html?cid_bo%3D144377&amp;usg=AOvVaw2995orYQJnsV7isVbkFdSf" TargetMode="External"/><Relationship Id="rId2" Type="http://schemas.openxmlformats.org/officeDocument/2006/relationships/image" Target="../media/image15.jpeg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25.xml"/><Relationship Id="rId5" Type="http://schemas.openxmlformats.org/officeDocument/2006/relationships/notesSlide" Target="../notesSlides/notesSlide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hyperlink" Target="http://www.un.org/french/ga/special/sids/agenda21/action0.htm" TargetMode="External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hyperlink" Target="http://www.legifrance.gouv.fr/html/constitution/const03.htm" TargetMode="External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hyperlink" Target="https://cache.media.eduscol.education.fr/file/EEDD/21/8/circulaire1977_115218.pdf" TargetMode="External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hyperlink" Target="http://www.education.gouv.fr/bo/2004/28/MENE0400752C.htm" TargetMode="External"/><Relationship Id="rId2" Type="http://schemas.openxmlformats.org/officeDocument/2006/relationships/hyperlink" Target="http://www.education.gouv.fr/bo/2004/28/MENE0400752C.htm" TargetMode="External"/><Relationship Id="rId3" Type="http://schemas.openxmlformats.org/officeDocument/2006/relationships/hyperlink" Target="http://www.education.gouv.fr/bo/2004/28/MENE0400752C.htm" TargetMode="External"/><Relationship Id="rId4" Type="http://schemas.openxmlformats.org/officeDocument/2006/relationships/hyperlink" Target="http://www.education.gouv.fr/bo/2004/28/MENE0400752C.htm" TargetMode="External"/><Relationship Id="rId5" Type="http://schemas.openxmlformats.org/officeDocument/2006/relationships/hyperlink" Target="http://www.education.gouv.fr/bo/2007/14/MENE0700821C.htmhttps:/www.education.gouv.fr/pid285/bulletin_officiel.html?cid_bo=144377" TargetMode="External"/><Relationship Id="rId6" Type="http://schemas.openxmlformats.org/officeDocument/2006/relationships/hyperlink" Target="http://www.education.gouv.fr/bo/2007/14/MENE0700821C.htmhttps:/www.education.gouv.fr/pid285/bulletin_officiel.html?cid_bo=144377" TargetMode="External"/><Relationship Id="rId7" Type="http://schemas.openxmlformats.org/officeDocument/2006/relationships/hyperlink" Target="http://www.education.gouv.fr/bo/2007/14/MENE0700821C.htmhttps:/www.education.gouv.fr/pid285/bulletin_officiel.html?cid_bo=144377" TargetMode="External"/><Relationship Id="rId8" Type="http://schemas.openxmlformats.org/officeDocument/2006/relationships/hyperlink" Target="http://www.education.gouv.fr/bo/2007/14/MENE0700821C.htmhttps:/www.education.gouv.fr/pid285/bulletin_officiel.html?cid_bo=144377" TargetMode="External"/><Relationship Id="rId9" Type="http://schemas.openxmlformats.org/officeDocument/2006/relationships/hyperlink" Target="http://www.education.gouv.fr/bo/2007/14/MENE0700821C.htmhttps:/www.education.gouv.fr/pid285/bulletin_officiel.html?cid_bo=144377" TargetMode="External"/><Relationship Id="rId10" Type="http://schemas.openxmlformats.org/officeDocument/2006/relationships/hyperlink" Target="http://www.education.gouv.fr/bo/2007/14/MENE0700821C.htm" TargetMode="External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13.xml"/><Relationship Id="rId1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152640" y="1380240"/>
            <a:ext cx="8990280" cy="533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c00000"/>
              </a:buClr>
              <a:buFont typeface="Wingdings" charset="2"/>
              <a:buChar char=""/>
            </a:pPr>
            <a:r>
              <a:rPr b="1" lang="fr-FR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1971-72 : Stockholm «  Premier sommet de la terre »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0" lang="fr-FR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Le Développement économique est incompatible avec la protection de la planète à long terme  </a:t>
            </a:r>
            <a:r>
              <a:rPr b="1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	</a:t>
            </a:r>
            <a:r>
              <a:rPr b="1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	</a:t>
            </a:r>
            <a:r>
              <a:rPr b="1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	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c00000"/>
              </a:buClr>
              <a:buFont typeface="Wingdings" charset="2"/>
              <a:buChar char=""/>
            </a:pPr>
            <a:r>
              <a:rPr b="1" lang="fr-FR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1987 : Commission mondiale sur l'environnement 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fr-FR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et le développement  </a:t>
            </a: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(Rapport Brundtland)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r>
              <a:rPr b="0" lang="fr-FR" sz="21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Première définition du DD : </a:t>
            </a:r>
            <a:r>
              <a:rPr b="1" lang="fr-FR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« un développement qui répond </a:t>
            </a:r>
            <a:endParaRPr b="0" lang="fr-F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r>
              <a:rPr b="1" lang="fr-FR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aux besoins du présent sans compromettre la capacité des générations futures</a:t>
            </a:r>
            <a:endParaRPr b="0" lang="fr-F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r>
              <a:rPr b="1" lang="fr-FR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b="1" lang="fr-FR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à répondre aux leurs » </a:t>
            </a:r>
            <a:endParaRPr b="0" lang="fr-F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b="0" lang="fr-F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r>
              <a:rPr b="0" i="1" lang="fr-FR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Citation de Mme Gro Harlem Brundtland, Premier Ministre norvégien, présidente de la commission mondiale de l’environnement et du développement(1987).</a:t>
            </a:r>
            <a:br/>
            <a:endParaRPr b="0" lang="fr-F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0" name="Picture 2" descr=""/>
          <p:cNvPicPr/>
          <p:nvPr/>
        </p:nvPicPr>
        <p:blipFill>
          <a:blip r:embed="rId1"/>
          <a:stretch/>
        </p:blipFill>
        <p:spPr>
          <a:xfrm>
            <a:off x="7316280" y="2804760"/>
            <a:ext cx="1280160" cy="1922400"/>
          </a:xfrm>
          <a:prstGeom prst="rect">
            <a:avLst/>
          </a:prstGeom>
          <a:ln>
            <a:noFill/>
          </a:ln>
        </p:spPr>
      </p:pic>
      <p:sp>
        <p:nvSpPr>
          <p:cNvPr id="121" name="CustomShape 2"/>
          <p:cNvSpPr/>
          <p:nvPr/>
        </p:nvSpPr>
        <p:spPr>
          <a:xfrm>
            <a:off x="1083240" y="133200"/>
            <a:ext cx="8059680" cy="748080"/>
          </a:xfrm>
          <a:prstGeom prst="roundRect">
            <a:avLst>
              <a:gd name="adj" fmla="val 16667"/>
            </a:avLst>
          </a:prstGeom>
          <a:solidFill>
            <a:srgbClr val="64a89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Développement durable : Repères historiques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2" name="Image 5" descr=""/>
          <p:cNvPicPr/>
          <p:nvPr/>
        </p:nvPicPr>
        <p:blipFill>
          <a:blip r:embed="rId2"/>
          <a:stretch/>
        </p:blipFill>
        <p:spPr>
          <a:xfrm>
            <a:off x="152640" y="139320"/>
            <a:ext cx="828360" cy="748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343080" y="1789560"/>
            <a:ext cx="7093080" cy="41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0" bIns="0" anchor="b"/>
          <a:p>
            <a:pPr algn="ctr">
              <a:lnSpc>
                <a:spcPct val="100000"/>
              </a:lnSpc>
            </a:pPr>
            <a:r>
              <a:rPr b="1" lang="fr-FR" sz="2000" spc="-1" strike="noStrike" cap="all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DejaVu Sans"/>
              </a:rPr>
              <a:t>Le cadrage de l’EDD par la circulaire de 2007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CustomShape 2"/>
          <p:cNvSpPr/>
          <p:nvPr/>
        </p:nvSpPr>
        <p:spPr>
          <a:xfrm>
            <a:off x="343080" y="2464560"/>
            <a:ext cx="8456760" cy="3400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fr-FR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DejaVu Sans"/>
              </a:rPr>
              <a:t>1. </a:t>
            </a: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DejaVu Sans"/>
              </a:rPr>
              <a:t>Former les élèves </a:t>
            </a:r>
            <a:r>
              <a:rPr b="1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DejaVu Sans"/>
              </a:rPr>
              <a:t>tout au long</a:t>
            </a: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DejaVu Sans"/>
              </a:rPr>
              <a:t> de leur scolarité.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fr-FR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DejaVu Sans"/>
              </a:rPr>
              <a:t>2. </a:t>
            </a: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DejaVu Sans"/>
              </a:rPr>
              <a:t>Aider les élèves à percevoir </a:t>
            </a:r>
            <a:r>
              <a:rPr b="1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DejaVu Sans"/>
              </a:rPr>
              <a:t>l’interdépendance </a:t>
            </a: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DejaVu Sans"/>
              </a:rPr>
              <a:t>des sociétés humaines avec le système planétaire.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fr-FR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DejaVu Sans"/>
              </a:rPr>
              <a:t>3. </a:t>
            </a: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DejaVu Sans"/>
              </a:rPr>
              <a:t>Faire adopter des </a:t>
            </a:r>
            <a:r>
              <a:rPr b="1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DejaVu Sans"/>
              </a:rPr>
              <a:t>comportements</a:t>
            </a: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DejaVu Sans"/>
              </a:rPr>
              <a:t> propices à la gestion durable et au développement de la solidarité.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fr-FR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DejaVu Sans"/>
              </a:rPr>
              <a:t>4. </a:t>
            </a: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DejaVu Sans"/>
              </a:rPr>
              <a:t>Contribuer à l’exercice des </a:t>
            </a:r>
            <a:r>
              <a:rPr b="1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DejaVu Sans"/>
              </a:rPr>
              <a:t>droits et devoirs</a:t>
            </a: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DejaVu Sans"/>
              </a:rPr>
              <a:t> définis par la Charte.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fr-FR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DejaVu Sans"/>
              </a:rPr>
              <a:t>5. </a:t>
            </a: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DejaVu Sans"/>
              </a:rPr>
              <a:t>Porter sur les territoires un regard intégrant les valeurs associées au </a:t>
            </a:r>
            <a:r>
              <a:rPr b="1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DejaVu Sans"/>
              </a:rPr>
              <a:t>développement solidaire</a:t>
            </a: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DejaVu Sans"/>
              </a:rPr>
              <a:t>.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CustomShape 3"/>
          <p:cNvSpPr/>
          <p:nvPr/>
        </p:nvSpPr>
        <p:spPr>
          <a:xfrm>
            <a:off x="1153440" y="133200"/>
            <a:ext cx="7989480" cy="977040"/>
          </a:xfrm>
          <a:prstGeom prst="roundRect">
            <a:avLst>
              <a:gd name="adj" fmla="val 16667"/>
            </a:avLst>
          </a:prstGeom>
          <a:solidFill>
            <a:srgbClr val="64a89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L’Education au Développement Durable (EDD)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2" name="Image 4" descr=""/>
          <p:cNvPicPr/>
          <p:nvPr/>
        </p:nvPicPr>
        <p:blipFill>
          <a:blip r:embed="rId1"/>
          <a:stretch/>
        </p:blipFill>
        <p:spPr>
          <a:xfrm>
            <a:off x="128160" y="247680"/>
            <a:ext cx="828360" cy="748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2" dur="indefinite" restart="never" nodeType="tmRoot">
          <p:childTnLst>
            <p:seq>
              <p:cTn id="8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267120" y="2146320"/>
            <a:ext cx="8875800" cy="471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Les trois objectifs prioritaires de la phase précédente sont approfondis </a:t>
            </a: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- Prendre en compte des questions de développement durable dans les programmes.   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- Multiplier les démarches globales dans les écoles et les établissements.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- Former les enseignants et les personnels impliqués dans cette éducation.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La généralisation s’appuie sur trois orientations majeures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- Renforcement de la gouvernance et du pilotage dans le domaine de l’EDD.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- Élargissement des partenariats.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- Meilleure diffusion des informations et partage des réussites.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EDD et Éducations transversales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- Les projets d'éducation au développement et à la </a:t>
            </a:r>
            <a:r>
              <a:rPr b="1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solidarité internationale</a:t>
            </a: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complètent et prolongent les actions d'éducation au développement durable.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- La perspective d'un développement durable amène à aborder l’éducation à la </a:t>
            </a:r>
            <a:r>
              <a:rPr b="1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santé</a:t>
            </a: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selon différents aspects.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- L’éducation aux </a:t>
            </a:r>
            <a:r>
              <a:rPr b="1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risques</a:t>
            </a: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se prête à des projets interdisciplinaires de développement durable.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CustomShape 2"/>
          <p:cNvSpPr/>
          <p:nvPr/>
        </p:nvSpPr>
        <p:spPr>
          <a:xfrm>
            <a:off x="407880" y="1091520"/>
            <a:ext cx="7989480" cy="105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fr-FR" sz="24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S Gothic"/>
                <a:hlinkClick r:id="rId1"/>
              </a:rPr>
              <a:t>3e phase de généralisation de l’EDD (2011-2014) : 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0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  <a:hlinkClick r:id="rId2"/>
              </a:rPr>
              <a:t>Circulaire n° 2011-186 du 24-10-2011 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5" name="Image 3" descr=""/>
          <p:cNvPicPr/>
          <p:nvPr/>
        </p:nvPicPr>
        <p:blipFill>
          <a:blip r:embed="rId3"/>
          <a:stretch/>
        </p:blipFill>
        <p:spPr>
          <a:xfrm>
            <a:off x="128160" y="247680"/>
            <a:ext cx="828360" cy="748080"/>
          </a:xfrm>
          <a:prstGeom prst="rect">
            <a:avLst/>
          </a:prstGeom>
          <a:ln>
            <a:noFill/>
          </a:ln>
        </p:spPr>
      </p:pic>
      <p:sp>
        <p:nvSpPr>
          <p:cNvPr id="186" name="CustomShape 3"/>
          <p:cNvSpPr/>
          <p:nvPr/>
        </p:nvSpPr>
        <p:spPr>
          <a:xfrm>
            <a:off x="1153440" y="95040"/>
            <a:ext cx="7989480" cy="977040"/>
          </a:xfrm>
          <a:prstGeom prst="roundRect">
            <a:avLst>
              <a:gd name="adj" fmla="val 16667"/>
            </a:avLst>
          </a:prstGeom>
          <a:solidFill>
            <a:srgbClr val="64a89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L’Education au Développement Durable (EDD)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4" dur="indefinite" restart="never" nodeType="tmRoot">
          <p:childTnLst>
            <p:seq>
              <p:cTn id="85" dur="indefinite" nodeType="mainSeq">
                <p:childTnLst>
                  <p:par>
                    <p:cTn id="86" nodeType="clickEffect" fill="hold">
                      <p:stCondLst>
                        <p:cond delay="indefinite"/>
                      </p:stCondLst>
                      <p:childTnLst>
                        <p:par>
                          <p:cTn id="8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8" nodeType="clickEffect" fill="hold" presetClass="entr" presetID="3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933" end="9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 additive="repl">
                                        <p:cTn id="90" dur="500"/>
                                        <p:tgtEl>
                                          <p:spTgt spid="183">
                                            <p:txEl>
                                              <p:pRg st="933" end="9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nodeType="withEffect" fill="hold" presetClass="entr" presetID="3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933" end="9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 additive="repl">
                                        <p:cTn id="93" dur="500"/>
                                        <p:tgtEl>
                                          <p:spTgt spid="183">
                                            <p:txEl>
                                              <p:pRg st="933" end="9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nodeType="withEffect" fill="hold" presetClass="entr" presetID="3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933" end="9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 additive="repl">
                                        <p:cTn id="96" dur="500"/>
                                        <p:tgtEl>
                                          <p:spTgt spid="183">
                                            <p:txEl>
                                              <p:pRg st="933" end="9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nodeType="withEffect" fill="hold" presetClass="entr" presetID="3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933" end="9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 additive="repl">
                                        <p:cTn id="99" dur="500"/>
                                        <p:tgtEl>
                                          <p:spTgt spid="183">
                                            <p:txEl>
                                              <p:pRg st="933" end="9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nodeType="clickEffect" fill="hold">
                      <p:stCondLst>
                        <p:cond delay="indefinite"/>
                      </p:stCondLst>
                      <p:childTnLst>
                        <p:par>
                          <p:cTn id="10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2" nodeType="clickEffect" fill="hold" presetClass="entr" presetID="3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933" end="9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 additive="repl">
                                        <p:cTn id="104" dur="500"/>
                                        <p:tgtEl>
                                          <p:spTgt spid="183">
                                            <p:txEl>
                                              <p:pRg st="933" end="9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nodeType="withEffect" fill="hold" presetClass="entr" presetID="3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933" end="9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 additive="repl">
                                        <p:cTn id="107" dur="500"/>
                                        <p:tgtEl>
                                          <p:spTgt spid="183">
                                            <p:txEl>
                                              <p:pRg st="933" end="9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nodeType="withEffect" fill="hold" presetClass="entr" presetID="3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933" end="9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 additive="repl">
                                        <p:cTn id="110" dur="500"/>
                                        <p:tgtEl>
                                          <p:spTgt spid="183">
                                            <p:txEl>
                                              <p:pRg st="933" end="9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nodeType="withEffect" fill="hold" presetClass="entr" presetID="3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933" end="9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 additive="repl">
                                        <p:cTn id="113" dur="500"/>
                                        <p:tgtEl>
                                          <p:spTgt spid="183">
                                            <p:txEl>
                                              <p:pRg st="933" end="9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nodeType="clickEffect" fill="hold">
                      <p:stCondLst>
                        <p:cond delay="indefinite"/>
                      </p:stCondLst>
                      <p:childTnLst>
                        <p:par>
                          <p:cTn id="11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6" nodeType="clickEffect" fill="hold" presetClass="entr" presetID="3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933" end="9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 additive="repl">
                                        <p:cTn id="118" dur="500"/>
                                        <p:tgtEl>
                                          <p:spTgt spid="183">
                                            <p:txEl>
                                              <p:pRg st="933" end="9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nodeType="withEffect" fill="hold" presetClass="entr" presetID="3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933" end="9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 additive="repl">
                                        <p:cTn id="121" dur="500"/>
                                        <p:tgtEl>
                                          <p:spTgt spid="183">
                                            <p:txEl>
                                              <p:pRg st="933" end="9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nodeType="withEffect" fill="hold" presetClass="entr" presetID="3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933" end="9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 additive="repl">
                                        <p:cTn id="124" dur="500"/>
                                        <p:tgtEl>
                                          <p:spTgt spid="183">
                                            <p:txEl>
                                              <p:pRg st="933" end="9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nodeType="withEffect" fill="hold" presetClass="entr" presetID="3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933" end="9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 additive="repl">
                                        <p:cTn id="127" dur="500"/>
                                        <p:tgtEl>
                                          <p:spTgt spid="183">
                                            <p:txEl>
                                              <p:pRg st="933" end="9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195480" y="1711080"/>
            <a:ext cx="8426880" cy="159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24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2013 : La Loi </a:t>
            </a:r>
            <a:r>
              <a:rPr b="1" lang="fr-FR" sz="24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  <a:hlinkClick r:id="rId1"/>
              </a:rPr>
              <a:t>de refondation de l’école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 fait entrer cette éducation transversale dans </a:t>
            </a:r>
            <a:r>
              <a:rPr b="1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le code de l'éducation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Lancement de la labellisation "E3D" </a:t>
            </a: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des écoles et des établissements scolaires en démarche globale de développement durable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CustomShape 2"/>
          <p:cNvSpPr/>
          <p:nvPr/>
        </p:nvSpPr>
        <p:spPr>
          <a:xfrm>
            <a:off x="195480" y="3494160"/>
            <a:ext cx="8947440" cy="341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24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  <a:hlinkClick r:id="rId2"/>
              </a:rPr>
              <a:t>2015 </a:t>
            </a:r>
            <a:r>
              <a:rPr b="0" lang="fr-FR" sz="20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  <a:hlinkClick r:id="rId3"/>
              </a:rPr>
              <a:t>: </a:t>
            </a:r>
            <a:r>
              <a:rPr b="1" lang="fr-FR" sz="24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  <a:hlinkClick r:id="rId4"/>
              </a:rPr>
              <a:t>circulaire n° 2015-018 du 4-2-2015</a:t>
            </a: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, instruction relative au déploiement de l’EDD pour la période 2015-2018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A l'occasion de l'accueil de la COP 21, le MEN impulse la mise en place d'actions concrètes permettant d'amplifier la dynamique de l’EDD de façon concomitante dans l'ensemble des académies.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Une banque de ressources pédagogiques est mise en ligne et   régulièrement enrichie sur Éduscol.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9" name="Image 4" descr=""/>
          <p:cNvPicPr/>
          <p:nvPr/>
        </p:nvPicPr>
        <p:blipFill>
          <a:blip r:embed="rId5"/>
          <a:stretch/>
        </p:blipFill>
        <p:spPr>
          <a:xfrm>
            <a:off x="128160" y="247680"/>
            <a:ext cx="828360" cy="748080"/>
          </a:xfrm>
          <a:prstGeom prst="rect">
            <a:avLst/>
          </a:prstGeom>
          <a:ln>
            <a:noFill/>
          </a:ln>
        </p:spPr>
      </p:pic>
      <p:sp>
        <p:nvSpPr>
          <p:cNvPr id="190" name="CustomShape 3"/>
          <p:cNvSpPr/>
          <p:nvPr/>
        </p:nvSpPr>
        <p:spPr>
          <a:xfrm>
            <a:off x="1153440" y="133200"/>
            <a:ext cx="7989480" cy="977040"/>
          </a:xfrm>
          <a:prstGeom prst="roundRect">
            <a:avLst>
              <a:gd name="adj" fmla="val 16667"/>
            </a:avLst>
          </a:prstGeom>
          <a:solidFill>
            <a:srgbClr val="64a89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0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L’Education au Développement Durable (EDD)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28" dur="indefinite" restart="never" nodeType="tmRoot">
          <p:childTnLst>
            <p:seq>
              <p:cTn id="12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228240" y="1449000"/>
            <a:ext cx="5391360" cy="527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fr-FR" sz="24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  <a:hlinkClick r:id="rId1"/>
              </a:rPr>
              <a:t>Nouvelle phase de généralisation de l'éducation au développement durable - EDD 2030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fr-FR" sz="1800" spc="-1" strike="noStrike">
                <a:solidFill>
                  <a:srgbClr val="d2611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b="0" lang="fr-FR" sz="1800" spc="-1" strike="noStrike">
                <a:solidFill>
                  <a:srgbClr val="d2611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«  Nécessité d’un fort investissement pédagogique dans des actions concrètes et adaptées aux réalités locales».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lang="fr-FR" sz="1800" spc="-1" strike="noStrike">
                <a:solidFill>
                  <a:srgbClr val="d2611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Mise en place dans chaque école d’un projet pérenne contribuant à la protection de la biodiversité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Etude du changement climatique et de la biodiversité en utilisant les programmes scolaires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Engagement des écoles dans la démarche de labellisation E3D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Création d’un prix EDD 2030 pour soutenir les meilleurs projets des écoles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2" name="Image 186" descr=""/>
          <p:cNvPicPr/>
          <p:nvPr/>
        </p:nvPicPr>
        <p:blipFill>
          <a:blip r:embed="rId2"/>
          <a:stretch/>
        </p:blipFill>
        <p:spPr>
          <a:xfrm>
            <a:off x="5691960" y="1944000"/>
            <a:ext cx="2876040" cy="4484520"/>
          </a:xfrm>
          <a:prstGeom prst="rect">
            <a:avLst/>
          </a:prstGeom>
          <a:ln>
            <a:noFill/>
          </a:ln>
        </p:spPr>
      </p:pic>
      <p:pic>
        <p:nvPicPr>
          <p:cNvPr id="193" name="Image 3" descr=""/>
          <p:cNvPicPr/>
          <p:nvPr/>
        </p:nvPicPr>
        <p:blipFill>
          <a:blip r:embed="rId3"/>
          <a:stretch/>
        </p:blipFill>
        <p:spPr>
          <a:xfrm>
            <a:off x="128160" y="247680"/>
            <a:ext cx="828360" cy="748080"/>
          </a:xfrm>
          <a:prstGeom prst="rect">
            <a:avLst/>
          </a:prstGeom>
          <a:ln>
            <a:noFill/>
          </a:ln>
        </p:spPr>
      </p:pic>
      <p:sp>
        <p:nvSpPr>
          <p:cNvPr id="194" name="CustomShape 2"/>
          <p:cNvSpPr/>
          <p:nvPr/>
        </p:nvSpPr>
        <p:spPr>
          <a:xfrm>
            <a:off x="1153440" y="133200"/>
            <a:ext cx="7989480" cy="977040"/>
          </a:xfrm>
          <a:prstGeom prst="roundRect">
            <a:avLst>
              <a:gd name="adj" fmla="val 16667"/>
            </a:avLst>
          </a:prstGeom>
          <a:solidFill>
            <a:srgbClr val="64a89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0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L’Education au Développement Durable (EDD)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0" dur="indefinite" restart="never" nodeType="tmRoot">
          <p:childTnLst>
            <p:seq>
              <p:cTn id="13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221760" y="1311480"/>
            <a:ext cx="8569440" cy="265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000">
              <a:lnSpc>
                <a:spcPct val="100000"/>
              </a:lnSpc>
              <a:spcBef>
                <a:spcPts val="601"/>
              </a:spcBef>
              <a:buClr>
                <a:srgbClr val="c00000"/>
              </a:buClr>
              <a:buFont typeface="Wingdings" charset="2"/>
              <a:buChar char=""/>
            </a:pPr>
            <a:r>
              <a:rPr b="1" lang="fr-FR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1992 Rio de Janeiro Deuxième sommet de la Terre 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Consécration du terme "développement durable", le concept commence à être largement médiatisé devant le grand public :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01"/>
              </a:spcBef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« Un </a:t>
            </a:r>
            <a:r>
              <a:rPr b="1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mode de développement à long terme</a:t>
            </a: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qui concilie la </a:t>
            </a:r>
            <a:r>
              <a:rPr b="1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protection de l'environnement</a:t>
            </a: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, le </a:t>
            </a:r>
            <a:r>
              <a:rPr b="1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développement économique</a:t>
            </a: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et l'</a:t>
            </a:r>
            <a:r>
              <a:rPr b="1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épanouissement social</a:t>
            </a: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, dans le souci des générations futures et reposant sur les principes de solidarité, précaution et participation ».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4" name="Image 4" descr=""/>
          <p:cNvPicPr/>
          <p:nvPr/>
        </p:nvPicPr>
        <p:blipFill>
          <a:blip r:embed="rId1"/>
          <a:stretch/>
        </p:blipFill>
        <p:spPr>
          <a:xfrm>
            <a:off x="127080" y="196200"/>
            <a:ext cx="828360" cy="748080"/>
          </a:xfrm>
          <a:prstGeom prst="rect">
            <a:avLst/>
          </a:prstGeom>
          <a:ln>
            <a:noFill/>
          </a:ln>
        </p:spPr>
      </p:pic>
      <p:sp>
        <p:nvSpPr>
          <p:cNvPr id="125" name="CustomShape 2"/>
          <p:cNvSpPr/>
          <p:nvPr/>
        </p:nvSpPr>
        <p:spPr>
          <a:xfrm>
            <a:off x="221760" y="3964320"/>
            <a:ext cx="8699400" cy="280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fr-FR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DejaVu Sans"/>
              </a:rPr>
              <a:t>Naissance </a:t>
            </a:r>
            <a:r>
              <a:rPr b="1" lang="fr-FR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DejaVu Sans"/>
              </a:rPr>
              <a:t>des </a:t>
            </a:r>
            <a:r>
              <a:rPr b="1" lang="fr-FR" sz="20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DejaVu Sans"/>
                <a:hlinkClick r:id="rId2"/>
              </a:rPr>
              <a:t>AGENDA 21 </a:t>
            </a:r>
            <a:r>
              <a:rPr b="1" lang="fr-FR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DejaVu Sans"/>
              </a:rPr>
              <a:t>des </a:t>
            </a:r>
            <a:r>
              <a:rPr b="1" lang="fr-FR" sz="20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DejaVu Sans"/>
              </a:rPr>
              <a:t>états 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Programme d'actions pour le XXIe siècle orienté vers le développement durable. (2500 actions)</a:t>
            </a: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DejaVu Sans"/>
              </a:rPr>
              <a:t>.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La démarche agenda 21 est déclinée dans les écoles en mobilisant l'ensemble des acteurs qui partagent un même lieu de vie et interagissent sur son évolution : élèves et leurs parents, communauté éducative et représentants de l'Etat, collectivités territoriales, personnel et entreprises qui interviennent sur le site.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CustomShape 3"/>
          <p:cNvSpPr/>
          <p:nvPr/>
        </p:nvSpPr>
        <p:spPr>
          <a:xfrm>
            <a:off x="1083240" y="133200"/>
            <a:ext cx="8059680" cy="748080"/>
          </a:xfrm>
          <a:prstGeom prst="roundRect">
            <a:avLst>
              <a:gd name="adj" fmla="val 16667"/>
            </a:avLst>
          </a:prstGeom>
          <a:solidFill>
            <a:srgbClr val="64a89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Développement durable : Repères historiques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age 3" descr=""/>
          <p:cNvPicPr/>
          <p:nvPr/>
        </p:nvPicPr>
        <p:blipFill>
          <a:blip r:embed="rId1"/>
          <a:stretch/>
        </p:blipFill>
        <p:spPr>
          <a:xfrm>
            <a:off x="127080" y="196200"/>
            <a:ext cx="828360" cy="748080"/>
          </a:xfrm>
          <a:prstGeom prst="rect">
            <a:avLst/>
          </a:prstGeom>
          <a:ln>
            <a:noFill/>
          </a:ln>
        </p:spPr>
      </p:pic>
      <p:sp>
        <p:nvSpPr>
          <p:cNvPr id="128" name="CustomShape 1"/>
          <p:cNvSpPr/>
          <p:nvPr/>
        </p:nvSpPr>
        <p:spPr>
          <a:xfrm>
            <a:off x="1083240" y="133200"/>
            <a:ext cx="8059680" cy="748080"/>
          </a:xfrm>
          <a:prstGeom prst="roundRect">
            <a:avLst>
              <a:gd name="adj" fmla="val 16667"/>
            </a:avLst>
          </a:prstGeom>
          <a:solidFill>
            <a:srgbClr val="64a89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Développement durable : Repères historiques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127080" y="1408680"/>
            <a:ext cx="8847000" cy="553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000">
              <a:lnSpc>
                <a:spcPct val="100000"/>
              </a:lnSpc>
              <a:spcBef>
                <a:spcPts val="601"/>
              </a:spcBef>
              <a:buClr>
                <a:srgbClr val="c00000"/>
              </a:buClr>
              <a:buFont typeface="Wingdings" charset="2"/>
              <a:buChar char=""/>
            </a:pPr>
            <a:r>
              <a:rPr b="1" lang="fr-FR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1992 Protocole de Kyōto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Conférence des Nations unies sur les changements climatiques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01"/>
              </a:spcBef>
              <a:buClr>
                <a:srgbClr val="c00000"/>
              </a:buClr>
              <a:buFont typeface="Wingdings" charset="2"/>
              <a:buChar char=""/>
            </a:pPr>
            <a:r>
              <a:rPr b="1" lang="fr-FR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2002 : Sommet mondial de Johannesburg 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Thèmes abordés : Accès à l’eau stress hydrique, dossier énergie, agriculture intensive, effondrement de la biodiversité…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Traité sur la conservation des ressources naturelles et de la biodiversité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01"/>
              </a:spcBef>
              <a:buClr>
                <a:srgbClr val="c00000"/>
              </a:buClr>
              <a:buFont typeface="Wingdings" charset="2"/>
              <a:buChar char=""/>
            </a:pPr>
            <a:r>
              <a:rPr b="1" lang="fr-FR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2005 : Entrée en vigueur du protocole de Kyōto 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Il vise la </a:t>
            </a:r>
            <a:r>
              <a:rPr b="1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réduction des émissions de gaz à effet de serre 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: dioxyde de carbone, méthane, protoxyde d'azote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CustomShape 3"/>
          <p:cNvSpPr/>
          <p:nvPr/>
        </p:nvSpPr>
        <p:spPr>
          <a:xfrm>
            <a:off x="1083240" y="5775120"/>
            <a:ext cx="91429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39960" y="1090800"/>
            <a:ext cx="9102960" cy="192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/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1" lang="fr-FR" sz="20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2003-2008 : Mise en œuvre d’une  1</a:t>
            </a:r>
            <a:r>
              <a:rPr b="1" lang="fr-FR" sz="2000" spc="-1" strike="noStrike" baseline="3000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re</a:t>
            </a:r>
            <a:r>
              <a:rPr b="1" lang="fr-FR" sz="20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Stratégie Nationale du Développement Durable (SNDD)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Cette stratégie est composée d’une série d’actions à mener, et s’accompagne de la mise en place de structures spécifiques.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« Relever le défi du développement durable nécessite de changer nos </a:t>
            </a: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	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comportements et nos modes de fonctionnement…»</a:t>
            </a:r>
            <a:r>
              <a:rPr b="1" lang="fr-FR" sz="20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6384960" y="1946160"/>
            <a:ext cx="18288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3" name="Picture 4" descr=""/>
          <p:cNvPicPr/>
          <p:nvPr/>
        </p:nvPicPr>
        <p:blipFill>
          <a:blip r:embed="rId1"/>
          <a:stretch/>
        </p:blipFill>
        <p:spPr>
          <a:xfrm>
            <a:off x="7368120" y="2278080"/>
            <a:ext cx="1464120" cy="1868040"/>
          </a:xfrm>
          <a:prstGeom prst="rect">
            <a:avLst/>
          </a:prstGeom>
          <a:ln>
            <a:noFill/>
          </a:ln>
        </p:spPr>
      </p:pic>
      <p:pic>
        <p:nvPicPr>
          <p:cNvPr id="134" name="Image 6" descr=""/>
          <p:cNvPicPr/>
          <p:nvPr/>
        </p:nvPicPr>
        <p:blipFill>
          <a:blip r:embed="rId2"/>
          <a:stretch/>
        </p:blipFill>
        <p:spPr>
          <a:xfrm>
            <a:off x="39960" y="133200"/>
            <a:ext cx="828360" cy="748080"/>
          </a:xfrm>
          <a:prstGeom prst="rect">
            <a:avLst/>
          </a:prstGeom>
          <a:ln>
            <a:noFill/>
          </a:ln>
        </p:spPr>
      </p:pic>
      <p:sp>
        <p:nvSpPr>
          <p:cNvPr id="135" name="CustomShape 3"/>
          <p:cNvSpPr/>
          <p:nvPr/>
        </p:nvSpPr>
        <p:spPr>
          <a:xfrm>
            <a:off x="1007280" y="148680"/>
            <a:ext cx="8135640" cy="748080"/>
          </a:xfrm>
          <a:prstGeom prst="roundRect">
            <a:avLst>
              <a:gd name="adj" fmla="val 16667"/>
            </a:avLst>
          </a:prstGeom>
          <a:solidFill>
            <a:srgbClr val="64a89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Repères historiques en France </a:t>
            </a:r>
            <a:r>
              <a:rPr b="0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 </a:t>
            </a:r>
            <a:r>
              <a:rPr b="0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Des stratégies nationales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CustomShape 4"/>
          <p:cNvSpPr/>
          <p:nvPr/>
        </p:nvSpPr>
        <p:spPr>
          <a:xfrm>
            <a:off x="152640" y="3429000"/>
            <a:ext cx="7792920" cy="943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20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2008-2013 : Vers une économie verte et équitable 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La SNDD est révisée pour 5 ans avec 9 nouvelles actions phares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CustomShape 5"/>
          <p:cNvSpPr/>
          <p:nvPr/>
        </p:nvSpPr>
        <p:spPr>
          <a:xfrm>
            <a:off x="136800" y="4353480"/>
            <a:ext cx="8868960" cy="243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20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2015-2020 : La stratégie nationale de transition écologique vers un développement durable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Trois piliers pour définir une vision à  horizon 2020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Axe 1 - Développer des territoires durables et résilients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Axe 2 - S’engager dans l’économie circulaire et sobre en carbone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Axe 3 - Prévenir et réduire les inégalités environnementales, sociales et territoriales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>
                <p:childTnLst>
                  <p:par>
                    <p:cTn id="9" nodeType="clickEffect" fill="hold">
                      <p:stCondLst>
                        <p:cond delay="0"/>
                      </p:stCondLst>
                      <p:childTnLst>
                        <p:par>
                          <p:cTn id="1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out">
                                      <p:cBhvr additive="repl">
                                        <p:cTn id="1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6384960" y="1946160"/>
            <a:ext cx="18288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CustomShape 2"/>
          <p:cNvSpPr/>
          <p:nvPr/>
        </p:nvSpPr>
        <p:spPr>
          <a:xfrm>
            <a:off x="0" y="1225440"/>
            <a:ext cx="8928360" cy="235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40" name="Picture 2" descr=""/>
          <p:cNvPicPr/>
          <p:nvPr/>
        </p:nvPicPr>
        <p:blipFill>
          <a:blip r:embed="rId1"/>
          <a:stretch/>
        </p:blipFill>
        <p:spPr>
          <a:xfrm>
            <a:off x="5948640" y="3053160"/>
            <a:ext cx="2979720" cy="2156040"/>
          </a:xfrm>
          <a:prstGeom prst="rect">
            <a:avLst/>
          </a:prstGeom>
          <a:ln>
            <a:noFill/>
          </a:ln>
        </p:spPr>
      </p:pic>
      <p:sp>
        <p:nvSpPr>
          <p:cNvPr id="141" name="CustomShape 3"/>
          <p:cNvSpPr/>
          <p:nvPr/>
        </p:nvSpPr>
        <p:spPr>
          <a:xfrm>
            <a:off x="28440" y="5742360"/>
            <a:ext cx="9831960" cy="69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20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2015 : Loi 2015-992 du 17 août 2015 relative à la transition énergétique pour la croissance verte . </a:t>
            </a: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Elle  comprend 215 articles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CustomShape 4"/>
          <p:cNvSpPr/>
          <p:nvPr/>
        </p:nvSpPr>
        <p:spPr>
          <a:xfrm>
            <a:off x="322920" y="5431320"/>
            <a:ext cx="7898040" cy="36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CustomShape 5"/>
          <p:cNvSpPr/>
          <p:nvPr/>
        </p:nvSpPr>
        <p:spPr>
          <a:xfrm>
            <a:off x="87840" y="1983960"/>
            <a:ext cx="8752680" cy="943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20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b="1" lang="fr-FR" sz="20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2007 :  le Grenelle de l’environnement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Rencontres politiques organisées en France depuis 2007, visant à prendre des décisions à long terme en matière d'environnement et de développement durable.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CustomShape 6"/>
          <p:cNvSpPr/>
          <p:nvPr/>
        </p:nvSpPr>
        <p:spPr>
          <a:xfrm>
            <a:off x="87840" y="1125000"/>
            <a:ext cx="8487000" cy="748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/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1" lang="fr-FR" sz="20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S Gothic"/>
              </a:rPr>
              <a:t>2005</a:t>
            </a:r>
            <a:r>
              <a:rPr b="0" lang="fr-FR" sz="20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S Gothic"/>
              </a:rPr>
              <a:t> : </a:t>
            </a:r>
            <a:r>
              <a:rPr b="1" lang="fr-FR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S Gothic"/>
              </a:rPr>
              <a:t>La </a:t>
            </a:r>
            <a:r>
              <a:rPr b="1" lang="fr-FR" sz="20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S Gothic"/>
                <a:hlinkClick r:id="rId2"/>
              </a:rPr>
              <a:t>charte de l’environnement </a:t>
            </a:r>
            <a:r>
              <a:rPr b="1" lang="fr-FR" sz="20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S Gothic"/>
              </a:rPr>
              <a:t>de 2004 a valeur constitutionnelle 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S Gothic"/>
              </a:rPr>
              <a:t>Elle est intégrée à </a:t>
            </a: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la  Constitution du 4 octobre 1958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S Gothic"/>
              </a:rPr>
              <a:t> 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CustomShape 7"/>
          <p:cNvSpPr/>
          <p:nvPr/>
        </p:nvSpPr>
        <p:spPr>
          <a:xfrm>
            <a:off x="567360" y="3082680"/>
            <a:ext cx="5128560" cy="255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Il réunit l’Etat et les représentants de la société civile afin de définir une feuille de route en faveur de l’écologie, du développement et de l’aménagement durables.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La nécessité de renforcer la dimension éducative d’une politique de développement durable est soulignée.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6" name="Image 12" descr=""/>
          <p:cNvPicPr/>
          <p:nvPr/>
        </p:nvPicPr>
        <p:blipFill>
          <a:blip r:embed="rId3"/>
          <a:stretch/>
        </p:blipFill>
        <p:spPr>
          <a:xfrm>
            <a:off x="152640" y="139320"/>
            <a:ext cx="828360" cy="748080"/>
          </a:xfrm>
          <a:prstGeom prst="rect">
            <a:avLst/>
          </a:prstGeom>
          <a:ln>
            <a:noFill/>
          </a:ln>
        </p:spPr>
      </p:pic>
      <p:sp>
        <p:nvSpPr>
          <p:cNvPr id="147" name="CustomShape 8"/>
          <p:cNvSpPr/>
          <p:nvPr/>
        </p:nvSpPr>
        <p:spPr>
          <a:xfrm>
            <a:off x="1083240" y="133200"/>
            <a:ext cx="8059680" cy="748080"/>
          </a:xfrm>
          <a:prstGeom prst="roundRect">
            <a:avLst>
              <a:gd name="adj" fmla="val 16667"/>
            </a:avLst>
          </a:prstGeom>
          <a:solidFill>
            <a:srgbClr val="64a89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Repères historiques en France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4" dur="indefinite" restart="never" nodeType="tmRoot">
          <p:childTnLst>
            <p:seq>
              <p:cTn id="15" dur="indefinite" nodeType="mainSeq">
                <p:childTnLst>
                  <p:par>
                    <p:cTn id="16" nodeType="clickEffect" fill="hold">
                      <p:stCondLst>
                        <p:cond delay="indefinite"/>
                      </p:stCondLst>
                      <p:childTnLst>
                        <p:par>
                          <p:cTn id="1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236520" y="1512720"/>
            <a:ext cx="8669520" cy="430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Depuis les années 70, les instances internationales ont très régulièrement appelé l’École à apporter sa contribution pour relever les grands défis environnementaux.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Le coup d’envoi de </a:t>
            </a:r>
            <a:r>
              <a:rPr b="1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l’éducation à l’environnement a été donné par la conférence des Nations unies de Stockholm en 1972.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L'</a:t>
            </a:r>
            <a:r>
              <a:rPr b="1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UNESCO</a:t>
            </a: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propose, à cette époque, un cadre à cette notion d'éducation à l'environnement L'objectif est « d'acquérir les connaissances, les valeurs, les comportements, et les compétences pratiques nécessaires pour participer de façon responsable et efficace à la présentation et à la solution des problèmes de l'environnement et à la gestion de la qualité de l'environnement ».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Mais la notion « d’environnement » </a:t>
            </a: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suscite toujours débats et interrogations.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Confondue encore parfois avec l’écologie, l’</a:t>
            </a:r>
            <a:r>
              <a:rPr b="0" lang="fr-FR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approche environnementale </a:t>
            </a: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garde pour certains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un ancrage disciplinaire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CustomShape 2"/>
          <p:cNvSpPr/>
          <p:nvPr/>
        </p:nvSpPr>
        <p:spPr>
          <a:xfrm>
            <a:off x="548640" y="5826960"/>
            <a:ext cx="8045640" cy="63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DejaVu Sans"/>
              </a:rPr>
              <a:t> </a:t>
            </a:r>
            <a:r>
              <a:rPr b="0" lang="fr-FR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DejaVu Sans"/>
              </a:rPr>
              <a:t>Ce «cloisonnement disciplinaire » est rarement dépassé alors que la notion est intrinsèquement transdisciplinaire.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0" name="Image 4" descr=""/>
          <p:cNvPicPr/>
          <p:nvPr/>
        </p:nvPicPr>
        <p:blipFill>
          <a:blip r:embed="rId1"/>
          <a:stretch/>
        </p:blipFill>
        <p:spPr>
          <a:xfrm>
            <a:off x="152640" y="139320"/>
            <a:ext cx="828360" cy="748080"/>
          </a:xfrm>
          <a:prstGeom prst="rect">
            <a:avLst/>
          </a:prstGeom>
          <a:ln>
            <a:noFill/>
          </a:ln>
        </p:spPr>
      </p:pic>
      <p:sp>
        <p:nvSpPr>
          <p:cNvPr id="151" name="CustomShape 3"/>
          <p:cNvSpPr/>
          <p:nvPr/>
        </p:nvSpPr>
        <p:spPr>
          <a:xfrm>
            <a:off x="1083240" y="133200"/>
            <a:ext cx="7907040" cy="912240"/>
          </a:xfrm>
          <a:prstGeom prst="roundRect">
            <a:avLst>
              <a:gd name="adj" fmla="val 16667"/>
            </a:avLst>
          </a:prstGeom>
          <a:solidFill>
            <a:srgbClr val="64a89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 développement durable et l’éducation Nationale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0" dur="indefinite" restart="never" nodeType="tmRoot">
          <p:childTnLst>
            <p:seq>
              <p:cTn id="2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369000" y="1768320"/>
            <a:ext cx="4743720" cy="1518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DejaVu Sans"/>
              </a:rPr>
              <a:t>L’</a:t>
            </a:r>
            <a:r>
              <a:rPr b="0" lang="fr-FR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DejaVu Sans"/>
              </a:rPr>
              <a:t>éducation à l’environnement  </a:t>
            </a: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DejaVu Sans"/>
              </a:rPr>
              <a:t>repose encore aujourd’hui sur la </a:t>
            </a:r>
            <a:r>
              <a:rPr b="0" lang="fr-FR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DejaVu Sans"/>
                <a:hlinkClick r:id="rId1"/>
              </a:rPr>
              <a:t>circulaire n°77-100 du 29 août 1977.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DejaVu Sans"/>
              </a:rPr>
              <a:t>Elle reste le texte fondateur qui définit l’</a:t>
            </a:r>
            <a:r>
              <a:rPr b="0" lang="fr-FR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DejaVu Sans"/>
              </a:rPr>
              <a:t>environnemen</a:t>
            </a: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DejaVu Sans"/>
              </a:rPr>
              <a:t>t comme :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360720" y="4617000"/>
            <a:ext cx="8589600" cy="196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DejaVu Sans"/>
              </a:rPr>
              <a:t> </a:t>
            </a: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DejaVu Sans"/>
              </a:rPr>
              <a:t>Tous les ingrédients du concept de Développement Durable sont déjà présents avec les trois piliers sur lesquels il s’appuie aujourd’hui :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476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DejaVu Sans"/>
              </a:rPr>
              <a:t>volet environnemental,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476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DejaVu Sans"/>
              </a:rPr>
              <a:t>volet social,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476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DejaVu Sans"/>
              </a:rPr>
              <a:t>volet économique.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4" name="Image 4" descr=""/>
          <p:cNvPicPr/>
          <p:nvPr/>
        </p:nvPicPr>
        <p:blipFill>
          <a:blip r:embed="rId2"/>
          <a:stretch/>
        </p:blipFill>
        <p:spPr>
          <a:xfrm>
            <a:off x="152640" y="139320"/>
            <a:ext cx="828360" cy="748080"/>
          </a:xfrm>
          <a:prstGeom prst="rect">
            <a:avLst/>
          </a:prstGeom>
          <a:ln>
            <a:noFill/>
          </a:ln>
        </p:spPr>
      </p:pic>
      <p:sp>
        <p:nvSpPr>
          <p:cNvPr id="155" name="CustomShape 3"/>
          <p:cNvSpPr/>
          <p:nvPr/>
        </p:nvSpPr>
        <p:spPr>
          <a:xfrm rot="21116400">
            <a:off x="5237280" y="1030680"/>
            <a:ext cx="4209120" cy="2161440"/>
          </a:xfrm>
          <a:prstGeom prst="irregularSeal1">
            <a:avLst/>
          </a:prstGeom>
          <a:solidFill>
            <a:schemeClr val="accent6">
              <a:lumMod val="75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fr-F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la circulaire n°77-100 du 29 août 1977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CustomShape 4"/>
          <p:cNvSpPr/>
          <p:nvPr/>
        </p:nvSpPr>
        <p:spPr>
          <a:xfrm>
            <a:off x="369000" y="3416760"/>
            <a:ext cx="792972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DejaVu Sans"/>
              </a:rPr>
              <a:t>« </a:t>
            </a:r>
            <a:r>
              <a:rPr b="0" i="1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DejaVu Sans"/>
              </a:rPr>
              <a:t>l’ ensemble, à un moment donné, des aspects physiques, chimiques, biologiques et des facteurs sociaux et économiques susceptibles d’avoir</a:t>
            </a: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DejaVu Sans"/>
              </a:rPr>
              <a:t> </a:t>
            </a:r>
            <a:r>
              <a:rPr b="0" i="1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DejaVu Sans"/>
              </a:rPr>
              <a:t>un effet direct ou indirect, immédiat ou à terme, sur les êtres vivants et les activités</a:t>
            </a: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DejaVu Sans"/>
              </a:rPr>
              <a:t> </a:t>
            </a:r>
            <a:r>
              <a:rPr b="0" i="1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DejaVu Sans"/>
              </a:rPr>
              <a:t>humaines </a:t>
            </a: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DejaVu Sans"/>
              </a:rPr>
              <a:t>».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CustomShape 5"/>
          <p:cNvSpPr/>
          <p:nvPr/>
        </p:nvSpPr>
        <p:spPr>
          <a:xfrm>
            <a:off x="1083240" y="133200"/>
            <a:ext cx="7907040" cy="912240"/>
          </a:xfrm>
          <a:prstGeom prst="roundRect">
            <a:avLst>
              <a:gd name="adj" fmla="val 16667"/>
            </a:avLst>
          </a:prstGeom>
          <a:solidFill>
            <a:srgbClr val="64a89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 développement durable et l’éducation Nationale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2" dur="indefinite" restart="never" nodeType="tmRoot">
          <p:childTnLst>
            <p:seq>
              <p:cTn id="2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0" y="0"/>
            <a:ext cx="914256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/>
          <a:p>
            <a:pPr algn="ctr">
              <a:lnSpc>
                <a:spcPct val="100000"/>
              </a:lnSpc>
            </a:pPr>
            <a:r>
              <a:rPr b="0" lang="fr-FR" sz="36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MS Gothic"/>
              </a:rPr>
              <a:t>Développement Durable </a:t>
            </a:r>
            <a:r>
              <a:rPr b="0" lang="fr-FR" sz="36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Gothic"/>
              </a:rPr>
              <a:t> </a:t>
            </a:r>
            <a:endParaRPr b="0"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CustomShape 2"/>
          <p:cNvSpPr/>
          <p:nvPr/>
        </p:nvSpPr>
        <p:spPr>
          <a:xfrm>
            <a:off x="285840" y="1000080"/>
            <a:ext cx="7999560" cy="435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/>
          <a:p>
            <a:pPr>
              <a:lnSpc>
                <a:spcPct val="100000"/>
              </a:lnSpc>
              <a:spcBef>
                <a:spcPts val="601"/>
              </a:spcBef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CustomShape 3"/>
          <p:cNvSpPr/>
          <p:nvPr/>
        </p:nvSpPr>
        <p:spPr>
          <a:xfrm>
            <a:off x="4286160" y="1285920"/>
            <a:ext cx="3503880" cy="3408480"/>
          </a:xfrm>
          <a:prstGeom prst="ellipse">
            <a:avLst/>
          </a:prstGeom>
          <a:noFill/>
          <a:ln w="2844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CustomShape 4"/>
          <p:cNvSpPr/>
          <p:nvPr/>
        </p:nvSpPr>
        <p:spPr>
          <a:xfrm>
            <a:off x="3157560" y="3133800"/>
            <a:ext cx="2970360" cy="2932200"/>
          </a:xfrm>
          <a:prstGeom prst="ellipse">
            <a:avLst/>
          </a:prstGeom>
          <a:noFill/>
          <a:ln w="28440">
            <a:solidFill>
              <a:srgbClr val="6600cc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CustomShape 5"/>
          <p:cNvSpPr/>
          <p:nvPr/>
        </p:nvSpPr>
        <p:spPr>
          <a:xfrm>
            <a:off x="3857760" y="2357280"/>
            <a:ext cx="1738440" cy="36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85000"/>
              </a:lnSpc>
              <a:spcBef>
                <a:spcPts val="1125"/>
              </a:spcBef>
            </a:pPr>
            <a:r>
              <a:rPr b="1" lang="fr-FR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Gothic"/>
              </a:rPr>
              <a:t>Viable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CustomShape 6"/>
          <p:cNvSpPr/>
          <p:nvPr/>
        </p:nvSpPr>
        <p:spPr>
          <a:xfrm>
            <a:off x="2857680" y="3857760"/>
            <a:ext cx="1738440" cy="36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85000"/>
              </a:lnSpc>
              <a:spcBef>
                <a:spcPts val="1125"/>
              </a:spcBef>
            </a:pPr>
            <a:r>
              <a:rPr b="1" lang="fr-FR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Gothic"/>
              </a:rPr>
              <a:t>Équitable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CustomShape 7"/>
          <p:cNvSpPr/>
          <p:nvPr/>
        </p:nvSpPr>
        <p:spPr>
          <a:xfrm>
            <a:off x="4643280" y="3857760"/>
            <a:ext cx="1738440" cy="36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85000"/>
              </a:lnSpc>
              <a:spcBef>
                <a:spcPts val="1125"/>
              </a:spcBef>
            </a:pPr>
            <a:r>
              <a:rPr b="1" lang="fr-FR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Gothic"/>
              </a:rPr>
              <a:t>Vivable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CustomShape 8"/>
          <p:cNvSpPr/>
          <p:nvPr/>
        </p:nvSpPr>
        <p:spPr>
          <a:xfrm>
            <a:off x="2000160" y="2428920"/>
            <a:ext cx="21322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85000"/>
              </a:lnSpc>
              <a:spcBef>
                <a:spcPts val="1500"/>
              </a:spcBef>
            </a:pPr>
            <a:r>
              <a:rPr b="1" lang="fr-FR" sz="2400" spc="-1" strike="noStrike" u="sng">
                <a:solidFill>
                  <a:srgbClr val="ff33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Gothic"/>
              </a:rPr>
              <a:t>Économique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CustomShape 9"/>
          <p:cNvSpPr/>
          <p:nvPr/>
        </p:nvSpPr>
        <p:spPr>
          <a:xfrm>
            <a:off x="5214960" y="2643120"/>
            <a:ext cx="266544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85000"/>
              </a:lnSpc>
              <a:spcBef>
                <a:spcPts val="1500"/>
              </a:spcBef>
            </a:pPr>
            <a:r>
              <a:rPr b="1" lang="fr-FR" sz="2400" spc="-1" strike="noStrike" u="sng">
                <a:solidFill>
                  <a:srgbClr val="33cc33"/>
                </a:solidFill>
                <a:uFill>
                  <a:solidFill>
                    <a:srgbClr val="ffffff"/>
                  </a:solidFill>
                </a:uFill>
                <a:latin typeface="Arial"/>
                <a:ea typeface="MS Gothic"/>
              </a:rPr>
              <a:t>Environnemental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CustomShape 10"/>
          <p:cNvSpPr/>
          <p:nvPr/>
        </p:nvSpPr>
        <p:spPr>
          <a:xfrm>
            <a:off x="3857760" y="3214800"/>
            <a:ext cx="1738440" cy="36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85000"/>
              </a:lnSpc>
              <a:spcBef>
                <a:spcPts val="1125"/>
              </a:spcBef>
            </a:pPr>
            <a:r>
              <a:rPr b="1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Gothic"/>
              </a:rPr>
              <a:t>DURABLE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CustomShape 11"/>
          <p:cNvSpPr/>
          <p:nvPr/>
        </p:nvSpPr>
        <p:spPr>
          <a:xfrm>
            <a:off x="1857240" y="1143000"/>
            <a:ext cx="3313440" cy="3256200"/>
          </a:xfrm>
          <a:prstGeom prst="ellipse">
            <a:avLst/>
          </a:prstGeom>
          <a:noFill/>
          <a:ln w="28440">
            <a:solidFill>
              <a:srgbClr val="cc33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9" name="CustomShape 12"/>
          <p:cNvSpPr/>
          <p:nvPr/>
        </p:nvSpPr>
        <p:spPr>
          <a:xfrm>
            <a:off x="3286080" y="4786200"/>
            <a:ext cx="2818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85000"/>
              </a:lnSpc>
              <a:spcBef>
                <a:spcPts val="1250"/>
              </a:spcBef>
            </a:pPr>
            <a:r>
              <a:rPr b="1" lang="fr-FR" sz="2400" spc="-1" strike="noStrike" u="sng">
                <a:solidFill>
                  <a:srgbClr val="3333cc"/>
                </a:solidFill>
                <a:uFill>
                  <a:solidFill>
                    <a:srgbClr val="ffffff"/>
                  </a:solidFill>
                </a:uFill>
                <a:latin typeface="Arial"/>
                <a:ea typeface="MS Gothic"/>
              </a:rPr>
              <a:t>Social - culturel</a:t>
            </a:r>
            <a:r>
              <a:rPr b="1" lang="fr-FR" sz="2000" spc="-1" strike="noStrike" u="sng">
                <a:solidFill>
                  <a:srgbClr val="3333cc"/>
                </a:solidFill>
                <a:uFill>
                  <a:solidFill>
                    <a:srgbClr val="ffffff"/>
                  </a:solidFill>
                </a:uFill>
                <a:latin typeface="Arial"/>
                <a:ea typeface="MS Gothic"/>
              </a:rPr>
              <a:t> 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CustomShape 13"/>
          <p:cNvSpPr/>
          <p:nvPr/>
        </p:nvSpPr>
        <p:spPr>
          <a:xfrm>
            <a:off x="485280" y="5949360"/>
            <a:ext cx="7600320" cy="63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DejaVu Sans"/>
              </a:rPr>
              <a:t>Les trois piliers du Développement Durable, concept à appréhender dans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DejaVu Sans"/>
              </a:rPr>
              <a:t> </a:t>
            </a:r>
            <a:r>
              <a:rPr b="0" lang="fr-FR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DejaVu Sans"/>
              </a:rPr>
              <a:t>ses dimensions spatiales et temporelles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CustomShape 14"/>
          <p:cNvSpPr/>
          <p:nvPr/>
        </p:nvSpPr>
        <p:spPr>
          <a:xfrm rot="19930200">
            <a:off x="-52560" y="3143520"/>
            <a:ext cx="8804160" cy="8470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>
              <a:alpha val="24000"/>
            </a:srgbClr>
          </a:solidFill>
          <a:ln w="25560">
            <a:solidFill>
              <a:srgbClr val="bb6328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2" name="CustomShape 15"/>
          <p:cNvSpPr/>
          <p:nvPr/>
        </p:nvSpPr>
        <p:spPr>
          <a:xfrm>
            <a:off x="7888680" y="916560"/>
            <a:ext cx="865800" cy="3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DejaVu Sans"/>
              </a:rPr>
              <a:t>Temps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4" dur="indefinite" restart="never" nodeType="tmRoot">
          <p:childTnLst>
            <p:seq>
              <p:cTn id="25" dur="indefinite" nodeType="mainSeq">
                <p:childTnLst>
                  <p:par>
                    <p:cTn id="26" nodeType="clickEffect" fill="hold">
                      <p:stCondLst>
                        <p:cond delay="indefinite"/>
                      </p:stCondLst>
                      <p:childTnLst>
                        <p:par>
                          <p:cTn id="2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3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nodeType="afterEffect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nodeType="after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3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nodeType="clickEffect" fill="hold">
                      <p:stCondLst>
                        <p:cond delay="indefinite"/>
                      </p:stCondLst>
                      <p:childTnLst>
                        <p:par>
                          <p:cTn id="3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3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nodeType="afterEffect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nodeType="after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nodeType="clickEffect" fill="hold">
                      <p:stCondLst>
                        <p:cond delay="indefinite"/>
                      </p:stCondLst>
                      <p:childTnLst>
                        <p:par>
                          <p:cTn id="4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nodeType="afterEffect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nodeType="after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5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nodeType="clickEffect" fill="hold">
                      <p:stCondLst>
                        <p:cond delay="indefinite"/>
                      </p:stCondLst>
                      <p:childTnLst>
                        <p:par>
                          <p:cTn id="5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out">
                                      <p:cBhvr additive="repl">
                                        <p:cTn id="5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nodeType="clickEffect" fill="hold">
                      <p:stCondLst>
                        <p:cond delay="indefinite"/>
                      </p:stCondLst>
                      <p:childTnLst>
                        <p:par>
                          <p:cTn id="5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out">
                                      <p:cBhvr additive="repl">
                                        <p:cTn id="6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nodeType="clickEffect" fill="hold">
                      <p:stCondLst>
                        <p:cond delay="indefinite"/>
                      </p:stCondLst>
                      <p:childTnLst>
                        <p:par>
                          <p:cTn id="6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out">
                                      <p:cBhvr additive="repl">
                                        <p:cTn id="6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nodeType="clickEffect" fill="hold">
                      <p:stCondLst>
                        <p:cond delay="indefinite"/>
                      </p:stCondLst>
                      <p:childTnLst>
                        <p:par>
                          <p:cTn id="6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6384960" y="1946160"/>
            <a:ext cx="18288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4" name="CustomShape 2"/>
          <p:cNvSpPr/>
          <p:nvPr/>
        </p:nvSpPr>
        <p:spPr>
          <a:xfrm>
            <a:off x="250200" y="1893240"/>
            <a:ext cx="8642520" cy="168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1" lang="fr-FR" sz="20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S Gothic"/>
                <a:hlinkClick r:id="rId1"/>
              </a:rPr>
              <a:t>1re phase de généralisation de l’Education à l’Environnement 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1" lang="fr-FR" sz="20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S Gothic"/>
                <a:hlinkClick r:id="rId2"/>
              </a:rPr>
              <a:t>		</a:t>
            </a:r>
            <a:r>
              <a:rPr b="1" lang="fr-FR" sz="20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S Gothic"/>
                <a:hlinkClick r:id="rId3"/>
              </a:rPr>
              <a:t>pour un Développement Durable </a:t>
            </a:r>
            <a:r>
              <a:rPr b="1" lang="fr-FR" sz="20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  <a:hlinkClick r:id="rId4"/>
              </a:rPr>
              <a:t>(2004)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99"/>
              </a:spcBef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S Gothic"/>
              </a:rPr>
              <a:t>Elle doit permettre à l’élève d’acquérir dès le plus jeune âge</a:t>
            </a:r>
            <a:r>
              <a:rPr b="1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S Gothic"/>
              </a:rPr>
              <a:t> </a:t>
            </a: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S Gothic"/>
              </a:rPr>
              <a:t>des connaissances et des méthodes pour</a:t>
            </a:r>
            <a:r>
              <a:rPr b="1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S Gothic"/>
              </a:rPr>
              <a:t> se situer </a:t>
            </a: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S Gothic"/>
              </a:rPr>
              <a:t>dans son environnement et y</a:t>
            </a:r>
            <a:r>
              <a:rPr b="1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S Gothic"/>
              </a:rPr>
              <a:t> agir </a:t>
            </a: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S Gothic"/>
              </a:rPr>
              <a:t>de manière responsable. Depuis cette date , les programmes scolaires  prennent en compte l’EDD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CustomShape 3"/>
          <p:cNvSpPr/>
          <p:nvPr/>
        </p:nvSpPr>
        <p:spPr>
          <a:xfrm>
            <a:off x="250200" y="4006080"/>
            <a:ext cx="8471160" cy="246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  <a:spcBef>
                <a:spcPts val="1250"/>
              </a:spcBef>
            </a:pPr>
            <a:r>
              <a:rPr b="1" lang="fr-FR" sz="20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S Gothic"/>
                <a:hlinkClick r:id="rId5"/>
              </a:rPr>
              <a:t>2nde phase de </a:t>
            </a:r>
            <a:r>
              <a:rPr b="1" lang="fr-FR" sz="20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S Gothic"/>
                <a:hlinkClick r:id="rId6"/>
              </a:rPr>
              <a:t>généralisation</a:t>
            </a:r>
            <a:r>
              <a:rPr b="0" lang="fr-FR" sz="20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S Gothic"/>
                <a:hlinkClick r:id="rId7"/>
              </a:rPr>
              <a:t> de l’EDD </a:t>
            </a:r>
            <a:r>
              <a:rPr b="1" lang="fr-FR" sz="20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S Gothic"/>
                <a:hlinkClick r:id="rId8"/>
              </a:rPr>
              <a:t>(</a:t>
            </a:r>
            <a:r>
              <a:rPr b="1" lang="fr-FR" sz="20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S Gothic"/>
                <a:hlinkClick r:id="rId9"/>
              </a:rPr>
              <a:t>2007) </a:t>
            </a:r>
            <a:r>
              <a:rPr b="1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S Gothic"/>
              </a:rPr>
              <a:t>:</a:t>
            </a:r>
            <a:r>
              <a:rPr b="1" lang="fr-FR" sz="20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S Gothic"/>
                <a:hlinkClick r:id="rId10"/>
              </a:rPr>
              <a:t> circulaire du 4 avril 2007.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250"/>
              </a:spcBef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Elle élargit le champ à de nouvelles problématiques et à de nouveaux thèmes pour prendre pleinement en compte les trois volets - environnemental, économique, social et culturel - qui fondent le développement durable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250"/>
              </a:spcBef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S Gothic"/>
              </a:rPr>
              <a:t>Plan triennal en faveur de l’EDD  2007-2010.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CustomShape 4"/>
          <p:cNvSpPr/>
          <p:nvPr/>
        </p:nvSpPr>
        <p:spPr>
          <a:xfrm>
            <a:off x="1153440" y="133200"/>
            <a:ext cx="7989480" cy="977040"/>
          </a:xfrm>
          <a:prstGeom prst="roundRect">
            <a:avLst>
              <a:gd name="adj" fmla="val 16667"/>
            </a:avLst>
          </a:prstGeom>
          <a:solidFill>
            <a:srgbClr val="64a89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 l’Education à l’Environnement (EE)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0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à l’Education au Développement Durable (EDD)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7" name="Image 7" descr=""/>
          <p:cNvPicPr/>
          <p:nvPr/>
        </p:nvPicPr>
        <p:blipFill>
          <a:blip r:embed="rId11"/>
          <a:stretch/>
        </p:blipFill>
        <p:spPr>
          <a:xfrm>
            <a:off x="128160" y="247680"/>
            <a:ext cx="828360" cy="748080"/>
          </a:xfrm>
          <a:prstGeom prst="rect">
            <a:avLst/>
          </a:prstGeom>
          <a:ln>
            <a:noFill/>
          </a:ln>
        </p:spPr>
      </p:pic>
      <p:sp>
        <p:nvSpPr>
          <p:cNvPr id="178" name="CustomShape 5"/>
          <p:cNvSpPr/>
          <p:nvPr/>
        </p:nvSpPr>
        <p:spPr>
          <a:xfrm>
            <a:off x="2011320" y="1297800"/>
            <a:ext cx="551268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4  PHASES DE GENERALISATION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2" dur="indefinite" restart="never" nodeType="tmRoot">
          <p:childTnLst>
            <p:seq>
              <p:cTn id="73" dur="indefinite" nodeType="mainSeq">
                <p:childTnLst>
                  <p:par>
                    <p:cTn id="74" nodeType="clickEffect" fill="hold">
                      <p:stCondLst>
                        <p:cond delay="indefinite"/>
                      </p:stCondLst>
                      <p:childTnLst>
                        <p:par>
                          <p:cTn id="7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nodeType="clickEffect" fill="hold">
                      <p:stCondLst>
                        <p:cond delay="indefinite"/>
                      </p:stCondLst>
                      <p:childTnLst>
                        <p:par>
                          <p:cTn id="7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1205</TotalTime>
  <Application>LibreOffice/5.3.3.2$Windows_x86 LibreOffice_project/3d9a8b4b4e538a85e0782bd6c2d430bafe583448</Application>
  <Words>1205</Words>
  <Paragraphs>172</Paragraphs>
  <Company>Hewlett-Packard Company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2014-12-02T12:23:36Z</dcterms:created>
  <dc:creator>Max</dc:creator>
  <dc:description/>
  <dc:language>fr-FR</dc:language>
  <cp:lastModifiedBy/>
  <cp:lastPrinted>2019-09-30T15:55:55Z</cp:lastPrinted>
  <dcterms:modified xsi:type="dcterms:W3CDTF">2019-10-01T09:29:17Z</dcterms:modified>
  <cp:revision>72</cp:revision>
  <dc:subject/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Hewlett-Packard Company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8</vt:i4>
  </property>
  <property fmtid="{D5CDD505-2E9C-101B-9397-08002B2CF9AE}" pid="9" name="PresentationFormat">
    <vt:lpwstr>Affichage à l'écran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15</vt:i4>
  </property>
</Properties>
</file>